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3"/>
    </p:embeddedFont>
    <p:embeddedFont>
      <p:font typeface="IBM Plex Sans Condensed" panose="020B0506050203000203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41d56ef4e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241d56ef4e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1c08c960e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41c08c960e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41d56ef4e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41d56ef4e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Pos. Control: Depth easily adjusted (in real CPR, depth is most important factor)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of Pos. Control: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Calibration is important, if this value is too off, the pumping motion will fail without outside intervention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Rtde move commands are difficult to use – feeding commands at a fast frequency (necessary for faster pumping) results in incomplete movements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 found that the robot would drift too high or too low along the z axis despite sending the same range of position commands – position feedback necessary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Pros of Force Control: Far more reliable, no need to calibrate z position, no limitation in frequency of commands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 of Force Control: No real way to control position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41ba5b73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41ba5b73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Pos. Control: Depth easily adjusted (in real CPR, depth is most important factor)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of Pos. Control: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Calibration is important, if this value is too off, the pumping motion will fail without outside intervention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Rtde move commands are difficult to use – feeding commands at a fast frequency (necessary for faster pumping) results in incomplete movements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 found that the robot would drift too high or too low along the z axis despite sending the same range of position commands – position feedback necessary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Pros of Force Control: Far more reliable, no need to calibrate z position, no limitation in frequency of commands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 of Force Control: No real way to control position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41d56ef4e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41d56ef4e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Pos. Control: Depth easily adjusted (in real CPR, depth is most important factor)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of Pos. Control: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Calibration is important, if this value is too off, the pumping motion will fail without outside intervention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Rtde move commands are difficult to use – feeding commands at a fast frequency (necessary for faster pumping) results in incomplete movements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 found that the robot would drift too high or too low along the z axis despite sending the same range of position commands – position feedback necessary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Pros of Force Control: Far more reliable, no need to calibrate z position, no limitation in frequency of commands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 of Force Control: No real way to control position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19b72d5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19b72d5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1f3f2f1a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41f3f2f1a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41856f5a7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41856f5a7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Pos. Control: Depth easily adjusted (in real CPR, depth is most important factor)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of Pos. Control: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Calibration is important, if this value is too off, the pumping motion will fail without outside intervention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Rtde move commands are difficult to use – feeding commands at a fast frequency (necessary for faster pumping) results in incomplete movements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 found that the robot would drift too high or too low along the z axis despite sending the same range of position commands – position feedback necessary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Pros of Force Control: Far more reliable, no need to calibrate z position, no limitation in frequency of commands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 of Force Control: No real way to control position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41f3f2f1a4_6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41f3f2f1a4_6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1f3f2f1a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41f3f2f1a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79100" y="1137350"/>
            <a:ext cx="4959600" cy="28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F4FC68"/>
            </a:gs>
            <a:gs pos="58000">
              <a:schemeClr val="accent2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779100" y="1517488"/>
            <a:ext cx="4960500" cy="162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779100" y="3242313"/>
            <a:ext cx="49605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8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rgbClr val="FFE659"/>
            </a:gs>
            <a:gs pos="58000">
              <a:schemeClr val="accent4"/>
            </a:gs>
            <a:gs pos="100000">
              <a:schemeClr val="accent4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781775" y="768275"/>
            <a:ext cx="6652425" cy="3622950"/>
          </a:xfrm>
          <a:custGeom>
            <a:avLst/>
            <a:gdLst/>
            <a:ahLst/>
            <a:cxnLst/>
            <a:rect l="l" t="t" r="r" b="b"/>
            <a:pathLst>
              <a:path w="266097" h="144918" extrusionOk="0">
                <a:moveTo>
                  <a:pt x="0" y="153"/>
                </a:moveTo>
                <a:lnTo>
                  <a:pt x="249225" y="0"/>
                </a:lnTo>
                <a:lnTo>
                  <a:pt x="249225" y="34949"/>
                </a:lnTo>
                <a:lnTo>
                  <a:pt x="266097" y="50315"/>
                </a:lnTo>
                <a:lnTo>
                  <a:pt x="248923" y="47415"/>
                </a:lnTo>
                <a:lnTo>
                  <a:pt x="248924" y="144918"/>
                </a:lnTo>
                <a:lnTo>
                  <a:pt x="63" y="144918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7150" dist="19050" dir="5400000" algn="bl" rotWithShape="0">
              <a:schemeClr val="dk1">
                <a:alpha val="30000"/>
              </a:schemeClr>
            </a:outerShdw>
          </a:effectLst>
        </p:spPr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286575" y="1250325"/>
            <a:ext cx="4844700" cy="265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▪"/>
              <a:defRPr sz="3000" i="1"/>
            </a:lvl1pPr>
            <a:lvl2pPr marL="914400" lvl="1" indent="-419100" rtl="0">
              <a:spcBef>
                <a:spcPts val="800"/>
              </a:spcBef>
              <a:spcAft>
                <a:spcPts val="0"/>
              </a:spcAft>
              <a:buSzPts val="3000"/>
              <a:buChar char="▫"/>
              <a:defRPr sz="3000" i="1"/>
            </a:lvl2pPr>
            <a:lvl3pPr marL="1371600" lvl="2" indent="-419100" rtl="0">
              <a:spcBef>
                <a:spcPts val="800"/>
              </a:spcBef>
              <a:spcAft>
                <a:spcPts val="0"/>
              </a:spcAft>
              <a:buSzPts val="3000"/>
              <a:buChar char="⬝"/>
              <a:defRPr sz="3000" i="1"/>
            </a:lvl3pPr>
            <a:lvl4pPr marL="1828800" lvl="3" indent="-419100" rtl="0">
              <a:spcBef>
                <a:spcPts val="800"/>
              </a:spcBef>
              <a:spcAft>
                <a:spcPts val="0"/>
              </a:spcAft>
              <a:buSzPts val="3000"/>
              <a:buChar char="⬞"/>
              <a:defRPr sz="3000" i="1"/>
            </a:lvl4pPr>
            <a:lvl5pPr marL="2286000" lvl="4" indent="-419100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 i="1"/>
            </a:lvl5pPr>
            <a:lvl6pPr marL="2743200" lvl="5" indent="-419100" rtl="0">
              <a:spcBef>
                <a:spcPts val="800"/>
              </a:spcBef>
              <a:spcAft>
                <a:spcPts val="0"/>
              </a:spcAft>
              <a:buSzPts val="3000"/>
              <a:buChar char="■"/>
              <a:defRPr sz="3000" i="1"/>
            </a:lvl6pPr>
            <a:lvl7pPr marL="3200400" lvl="6" indent="-419100" rtl="0">
              <a:spcBef>
                <a:spcPts val="800"/>
              </a:spcBef>
              <a:spcAft>
                <a:spcPts val="0"/>
              </a:spcAft>
              <a:buSzPts val="3000"/>
              <a:buChar char="●"/>
              <a:defRPr sz="3000" i="1"/>
            </a:lvl7pPr>
            <a:lvl8pPr marL="3657600" lvl="7" indent="-419100" rtl="0">
              <a:spcBef>
                <a:spcPts val="800"/>
              </a:spcBef>
              <a:spcAft>
                <a:spcPts val="0"/>
              </a:spcAft>
              <a:buSzPts val="3000"/>
              <a:buChar char="○"/>
              <a:defRPr sz="3000" i="1"/>
            </a:lvl8pPr>
            <a:lvl9pPr marL="4114800" lvl="8" indent="-419100" rtl="0">
              <a:spcBef>
                <a:spcPts val="800"/>
              </a:spcBef>
              <a:spcAft>
                <a:spcPts val="800"/>
              </a:spcAft>
              <a:buSzPts val="3000"/>
              <a:buChar char="■"/>
              <a:defRPr sz="3000" i="1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gradFill>
          <a:gsLst>
            <a:gs pos="0">
              <a:srgbClr val="FF9F4D"/>
            </a:gs>
            <a:gs pos="58000">
              <a:schemeClr val="accent5"/>
            </a:gs>
            <a:gs pos="100000">
              <a:schemeClr val="accent5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779100" y="1277748"/>
            <a:ext cx="4975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⬞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rgbClr val="9FFAFF"/>
            </a:gs>
            <a:gs pos="58000">
              <a:schemeClr val="accent1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779100" y="1353950"/>
            <a:ext cx="2324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2"/>
          </p:nvPr>
        </p:nvSpPr>
        <p:spPr>
          <a:xfrm>
            <a:off x="3429910" y="1353950"/>
            <a:ext cx="2324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⬝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gradFill>
          <a:gsLst>
            <a:gs pos="0">
              <a:srgbClr val="F4FC68"/>
            </a:gs>
            <a:gs pos="58000">
              <a:schemeClr val="accent2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79100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2854792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3"/>
          </p:nvPr>
        </p:nvSpPr>
        <p:spPr>
          <a:xfrm>
            <a:off x="4930485" y="1353950"/>
            <a:ext cx="1878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⬞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rgbClr val="FFE659"/>
            </a:gs>
            <a:gs pos="58000">
              <a:schemeClr val="accent4"/>
            </a:gs>
            <a:gs pos="100000">
              <a:schemeClr val="accent4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lt2"/>
            </a:gs>
            <a:gs pos="58000">
              <a:schemeClr val="dk2"/>
            </a:gs>
            <a:gs pos="100000">
              <a:schemeClr val="dk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855300" y="4177700"/>
            <a:ext cx="7433400" cy="31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44506E"/>
            </a:gs>
            <a:gs pos="58000">
              <a:schemeClr val="dk1"/>
            </a:gs>
            <a:gs pos="100000">
              <a:schemeClr val="dk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9FFAFF"/>
            </a:gs>
            <a:gs pos="58000">
              <a:schemeClr val="accent1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9100" y="759800"/>
            <a:ext cx="7593300" cy="396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ebas Neue"/>
              <a:buNone/>
              <a:defRPr sz="34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9100" y="1277748"/>
            <a:ext cx="49755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▪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▫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⬝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⬞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○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■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●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Condensed"/>
              <a:buChar char="○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IBM Plex Sans Condensed"/>
              <a:buChar char="■"/>
              <a:defRPr sz="24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ebas Neue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hyperlink" Target="http://drive.google.com/file/d/1am-XIC9vcDR6OegTwh9tPKOO60qvJEGz/view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g"/><Relationship Id="rId5" Type="http://schemas.openxmlformats.org/officeDocument/2006/relationships/hyperlink" Target="http://drive.google.com/file/d/1B6mL3__fNDnpac7Q7PKzCFZiya_As_VD/view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ctrTitle"/>
          </p:nvPr>
        </p:nvSpPr>
        <p:spPr>
          <a:xfrm>
            <a:off x="550500" y="-5650"/>
            <a:ext cx="4454100" cy="28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Robo-response</a:t>
            </a:r>
            <a:endParaRPr/>
          </a:p>
        </p:txBody>
      </p:sp>
      <p:pic>
        <p:nvPicPr>
          <p:cNvPr id="46" name="Google Shape;4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075" y="119232"/>
            <a:ext cx="767393" cy="76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150" y="1960125"/>
            <a:ext cx="2772625" cy="2772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11"/>
          <p:cNvGrpSpPr/>
          <p:nvPr/>
        </p:nvGrpSpPr>
        <p:grpSpPr>
          <a:xfrm>
            <a:off x="5714788" y="790714"/>
            <a:ext cx="3174858" cy="4065446"/>
            <a:chOff x="5503615" y="983605"/>
            <a:chExt cx="3588221" cy="4828894"/>
          </a:xfrm>
        </p:grpSpPr>
        <p:pic>
          <p:nvPicPr>
            <p:cNvPr id="49" name="Google Shape;49;p1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03615" y="983605"/>
              <a:ext cx="3588221" cy="48288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1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109435" y="1724361"/>
              <a:ext cx="322950" cy="31662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434500" y="134425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</a:t>
            </a:r>
            <a:r>
              <a:rPr lang="en" u="sng"/>
              <a:t>ar</a:t>
            </a:r>
            <a:endParaRPr u="sng"/>
          </a:p>
        </p:txBody>
      </p:sp>
      <p:sp>
        <p:nvSpPr>
          <p:cNvPr id="128" name="Google Shape;128;p20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3003750" y="4710400"/>
            <a:ext cx="291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t="16715"/>
          <a:stretch/>
        </p:blipFill>
        <p:spPr>
          <a:xfrm>
            <a:off x="4399700" y="2184712"/>
            <a:ext cx="4553375" cy="2458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 title="20230510_102949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2675" y="964425"/>
            <a:ext cx="4094900" cy="307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6550" y="134425"/>
            <a:ext cx="4226524" cy="19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body" idx="1"/>
          </p:nvPr>
        </p:nvSpPr>
        <p:spPr>
          <a:xfrm>
            <a:off x="260700" y="1053000"/>
            <a:ext cx="39351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Strategy</a:t>
            </a:r>
            <a:endParaRPr sz="1300"/>
          </a:p>
          <a:p>
            <a:pPr marL="457200" lvl="0" indent="-3429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Autonomous Navigation 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Switch to manual control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Controller: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UP - arm raised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DOWN - arm lowered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RIGHT - turn right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LEFT - turn left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JOYSTICK - F, B, L, R</a:t>
            </a:r>
            <a:endParaRPr sz="1800"/>
          </a:p>
          <a:p>
            <a:pPr marL="4572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260700" y="5006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Robot</a:t>
            </a:r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4589125" y="1053000"/>
            <a:ext cx="41766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Navigation</a:t>
            </a:r>
            <a:endParaRPr b="1"/>
          </a:p>
          <a:p>
            <a:pPr marL="457200" lvl="0" indent="-3429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Mecanum Wheels 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Waypoints to: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AED location 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Patient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Controller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9" name="Google Shape;59;p12"/>
          <p:cNvPicPr preferRelativeResize="0"/>
          <p:nvPr/>
        </p:nvPicPr>
        <p:blipFill rotWithShape="1">
          <a:blip r:embed="rId3">
            <a:alphaModFix/>
          </a:blip>
          <a:srcRect t="12959" r="714" b="5534"/>
          <a:stretch/>
        </p:blipFill>
        <p:spPr>
          <a:xfrm>
            <a:off x="4469275" y="3534325"/>
            <a:ext cx="4101852" cy="149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260700" y="5006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Robot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7" name="Google Shape;67;p13" title="Lifting the AED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1226" y="573375"/>
            <a:ext cx="2455250" cy="4364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mobile robot square drive">
            <a:hlinkClick r:id="" action="ppaction://media"/>
            <a:extLst>
              <a:ext uri="{FF2B5EF4-FFF2-40B4-BE49-F238E27FC236}">
                <a16:creationId xmlns:a16="http://schemas.microsoft.com/office/drawing/2014/main" id="{51C61C7E-5DD5-1B75-58F9-087FCC2654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41584" y="1037484"/>
            <a:ext cx="3330416" cy="39224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77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260700" y="1053000"/>
            <a:ext cx="40260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Autonomous Obstacle Detection</a:t>
            </a:r>
            <a:endParaRPr b="1"/>
          </a:p>
          <a:p>
            <a:pPr marL="457200" lvl="0" indent="-3429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Time of Flight sensor on servo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90° range of “vision”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If distance drops below threshold → 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Move laterally 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Resume navigation to target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260700" y="500600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Robot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2"/>
          </p:nvPr>
        </p:nvSpPr>
        <p:spPr>
          <a:xfrm>
            <a:off x="4589125" y="1053000"/>
            <a:ext cx="41766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Lift Mechanism</a:t>
            </a:r>
            <a:endParaRPr b="1"/>
          </a:p>
          <a:p>
            <a:pPr marL="457200" lvl="0" indent="-3429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Arm:</a:t>
            </a:r>
            <a:endParaRPr sz="1800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Tilts upward (pick up) or downward (drop off)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Use joystick for arm control </a:t>
            </a:r>
            <a:endParaRPr sz="180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Transport AED at lifted angle </a:t>
            </a:r>
            <a:endParaRPr sz="18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t="12803" b="7221"/>
          <a:stretch/>
        </p:blipFill>
        <p:spPr>
          <a:xfrm>
            <a:off x="1503725" y="3512475"/>
            <a:ext cx="2944102" cy="15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34500" y="134425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UR5 Vision Continued</a:t>
            </a: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46775" y="683950"/>
            <a:ext cx="4199100" cy="380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Triangle and Red Object Detection</a:t>
            </a:r>
            <a:endParaRPr/>
          </a:p>
          <a:p>
            <a:pPr marL="457200" lvl="0" indent="-336550" algn="l" rtl="0">
              <a:spcBef>
                <a:spcPts val="8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Start the color and depth frame streaming for the intel D435i RealSense Camera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Using a range of HSV values &lt;(0,255),(134,255),(205-255)&gt; detect red objects in the image frame and apply a mask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From the red objects in the image, detect how many contours there are for each object, object with 3 contours is the triangle.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Compute the Center of the Triangle</a:t>
            </a:r>
            <a:endParaRPr sz="170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3003750" y="4710400"/>
            <a:ext cx="291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750" y="1683625"/>
            <a:ext cx="4293325" cy="2336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75350" y="314625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UR5 Vision Continued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806500" y="662300"/>
            <a:ext cx="43482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Determining Depth and Coordinate Transformation</a:t>
            </a:r>
            <a:endParaRPr/>
          </a:p>
          <a:p>
            <a:pPr marL="457200" lvl="0" indent="-336550" algn="l" rtl="0">
              <a:spcBef>
                <a:spcPts val="8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Using the depth frame and the center of the triangle determine the distance normal to the camera lens( in meters).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Using the camera intrinsics and the depth distance to the object, convert the (x,y) pixel coordinates to the (x,y) 3D coordinates. 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Transform coordinates from camera reference frame to ur5 base frame</a:t>
            </a:r>
            <a:endParaRPr sz="1700"/>
          </a:p>
          <a:p>
            <a:pPr marL="457200" lvl="0" indent="-336550" algn="l" rtl="0">
              <a:spcBef>
                <a:spcPts val="100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/>
              <a:t>Send the coordinates of the Triangle to the ur5 manipulator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7450" y="1842975"/>
            <a:ext cx="3798352" cy="2127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>
            <a:off x="260700" y="1207300"/>
            <a:ext cx="39351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Position Control</a:t>
            </a:r>
            <a:endParaRPr sz="1300"/>
          </a:p>
          <a:p>
            <a:pPr marL="457200" lvl="0" indent="-311150" algn="l" rtl="0">
              <a:spcBef>
                <a:spcPts val="80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Determine z-position of chest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Generate points above and below calibrated z-position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Command arm to move to the points using rtde control commands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Offset drift by checking actual position after each command and shifting pose commands accordingly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Attempts to integrate force control were unsuccessful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260700" y="500600"/>
            <a:ext cx="14538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UR5 cpr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2"/>
          </p:nvPr>
        </p:nvSpPr>
        <p:spPr>
          <a:xfrm>
            <a:off x="4589125" y="1207300"/>
            <a:ext cx="41766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Force Control</a:t>
            </a:r>
            <a:endParaRPr b="1"/>
          </a:p>
          <a:p>
            <a:pPr marL="457200" lvl="0" indent="-311150" algn="l" rtl="0">
              <a:spcBef>
                <a:spcPts val="80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Determine z-position of chest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Command pumping motion using forcemode – the robot adjusts its position along a given axis in order to achieve the specified force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▫"/>
            </a:pPr>
            <a:r>
              <a:rPr lang="en" sz="1300"/>
              <a:t>Force feedback built into forcemode function</a:t>
            </a:r>
            <a:endParaRPr sz="13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▫"/>
            </a:pPr>
            <a:r>
              <a:rPr lang="en" sz="1300"/>
              <a:t>Forces generated at a given frequency using a sine wave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Generally a lot easier and more reliable than position control (free of drift, no limits on frequency of commands)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body" idx="1"/>
          </p:nvPr>
        </p:nvSpPr>
        <p:spPr>
          <a:xfrm>
            <a:off x="596625" y="4109225"/>
            <a:ext cx="3507600" cy="4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300"/>
              <a:t>BEST PERFORMANCE: 80% success rate, maximum ~90 bpm (one green light)</a:t>
            </a:r>
            <a:endParaRPr sz="1300"/>
          </a:p>
        </p:txBody>
      </p:sp>
      <p:sp>
        <p:nvSpPr>
          <p:cNvPr id="103" name="Google Shape;103;p17"/>
          <p:cNvSpPr txBox="1"/>
          <p:nvPr/>
        </p:nvSpPr>
        <p:spPr>
          <a:xfrm>
            <a:off x="5007900" y="4025075"/>
            <a:ext cx="3672600" cy="6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3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BEST PERFORMANCE: 100% success rate, consistently gets two green lights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260700" y="1207300"/>
            <a:ext cx="3935100" cy="37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End Effector</a:t>
            </a:r>
            <a:endParaRPr sz="1300"/>
          </a:p>
          <a:p>
            <a:pPr marL="457200" lvl="0" indent="-311150" algn="l" rtl="0">
              <a:spcBef>
                <a:spcPts val="80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Robust, passive design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Bolts directly to the adapter plate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No magnets to damage the force sensors in the UR5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▪"/>
            </a:pPr>
            <a:r>
              <a:rPr lang="en" sz="1300"/>
              <a:t>Rounded to prevent stress points on the patient's skin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300"/>
          </a:p>
        </p:txBody>
      </p:sp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260700" y="500600"/>
            <a:ext cx="24696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UR5 End Effector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9675" y="1207300"/>
            <a:ext cx="4643400" cy="34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550" y="2969325"/>
            <a:ext cx="2422277" cy="1816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434500" y="134425"/>
            <a:ext cx="7593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</a:t>
            </a:r>
            <a:r>
              <a:rPr lang="en" u="sng"/>
              <a:t>ar</a:t>
            </a:r>
            <a:endParaRPr u="sng"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346775" y="683950"/>
            <a:ext cx="4199100" cy="380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GUI for Remote Robot Control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Streaming real-time robotic arm /force displacement data to Hololens via IP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Visualize state of robotic arm using this data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Enable IP change with buttons and keyboard input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Remote clinician override functionality with intuitive button-based interface</a:t>
            </a:r>
            <a:endParaRPr sz="1800"/>
          </a:p>
        </p:txBody>
      </p:sp>
      <p:sp>
        <p:nvSpPr>
          <p:cNvPr id="119" name="Google Shape;119;p19"/>
          <p:cNvSpPr txBox="1">
            <a:spLocks noGrp="1"/>
          </p:cNvSpPr>
          <p:nvPr>
            <p:ph type="sldNum" idx="12"/>
          </p:nvPr>
        </p:nvSpPr>
        <p:spPr>
          <a:xfrm>
            <a:off x="8404375" y="4643093"/>
            <a:ext cx="548700" cy="31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4765075" y="604125"/>
            <a:ext cx="4007700" cy="3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Video Feed for Remote Monitoring</a:t>
            </a:r>
            <a:endParaRPr sz="20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</a:pPr>
            <a:r>
              <a:rPr lang="en" sz="18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HTTP video stream to Hololens via Raspberry Pi</a:t>
            </a:r>
            <a:endParaRPr sz="18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</a:pPr>
            <a:r>
              <a:rPr lang="en" sz="18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Read streams on hololens with webcam package</a:t>
            </a:r>
            <a:endParaRPr sz="18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</a:pPr>
            <a:r>
              <a:rPr lang="en" sz="18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Display video streams on Hololens with mesh render</a:t>
            </a:r>
            <a:endParaRPr sz="18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 Condensed"/>
              <a:buChar char="●"/>
            </a:pPr>
            <a:r>
              <a:rPr lang="en" sz="1800">
                <a:solidFill>
                  <a:schemeClr val="dk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rPr>
              <a:t>Enable video source switching in hololens for multiple inputs/robots</a:t>
            </a:r>
            <a:endParaRPr sz="1800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600" b="1">
              <a:solidFill>
                <a:schemeClr val="dk1"/>
              </a:solidFill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003750" y="4710400"/>
            <a:ext cx="291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 Condensed"/>
              <a:ea typeface="IBM Plex Sans Condensed"/>
              <a:cs typeface="IBM Plex Sans Condensed"/>
              <a:sym typeface="IBM Plex Sans Condensed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50" y="3820150"/>
            <a:ext cx="1217400" cy="12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lavius template">
  <a:themeElements>
    <a:clrScheme name="Custom 347">
      <a:dk1>
        <a:srgbClr val="1E263A"/>
      </a:dk1>
      <a:lt1>
        <a:srgbClr val="FFFFFF"/>
      </a:lt1>
      <a:dk2>
        <a:srgbClr val="989CA7"/>
      </a:dk2>
      <a:lt2>
        <a:srgbClr val="EAEEF0"/>
      </a:lt2>
      <a:accent1>
        <a:srgbClr val="6DB9E4"/>
      </a:accent1>
      <a:accent2>
        <a:srgbClr val="9ECE46"/>
      </a:accent2>
      <a:accent3>
        <a:srgbClr val="ECCB49"/>
      </a:accent3>
      <a:accent4>
        <a:srgbClr val="F5A73B"/>
      </a:accent4>
      <a:accent5>
        <a:srgbClr val="F36846"/>
      </a:accent5>
      <a:accent6>
        <a:srgbClr val="DD73C3"/>
      </a:accent6>
      <a:hlink>
        <a:srgbClr val="293D6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1051</Words>
  <Application>Microsoft Office PowerPoint</Application>
  <PresentationFormat>On-screen Show (16:9)</PresentationFormat>
  <Paragraphs>116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IBM Plex Sans Condensed</vt:lpstr>
      <vt:lpstr>Bebas Neue</vt:lpstr>
      <vt:lpstr>Flavius template</vt:lpstr>
      <vt:lpstr>Robo-response</vt:lpstr>
      <vt:lpstr>Mobile Robot</vt:lpstr>
      <vt:lpstr>Mobile Robot</vt:lpstr>
      <vt:lpstr>Mobile Robot</vt:lpstr>
      <vt:lpstr>UR5 Vision Continued</vt:lpstr>
      <vt:lpstr>UR5 Vision Continued</vt:lpstr>
      <vt:lpstr>UR5 cpr</vt:lpstr>
      <vt:lpstr>UR5 End Effector</vt:lpstr>
      <vt:lpstr>Avatar</vt:lpstr>
      <vt:lpstr>Avatar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Jared Scott</cp:lastModifiedBy>
  <cp:revision>1</cp:revision>
  <dcterms:modified xsi:type="dcterms:W3CDTF">2024-07-16T14:34:14Z</dcterms:modified>
</cp:coreProperties>
</file>